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"/>
  </p:notesMasterIdLst>
  <p:handoutMasterIdLst>
    <p:handoutMasterId r:id="rId16"/>
  </p:handoutMasterIdLst>
  <p:sldIdLst>
    <p:sldId id="268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3" r:id="rId11"/>
    <p:sldId id="267" r:id="rId12"/>
    <p:sldId id="264" r:id="rId13"/>
    <p:sldId id="265" r:id="rId14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B2F"/>
    <a:srgbClr val="0051BA"/>
    <a:srgbClr val="EEF6FD"/>
    <a:srgbClr val="DCECFA"/>
    <a:srgbClr val="C66E4E"/>
    <a:srgbClr val="D8EDFC"/>
    <a:srgbClr val="ECF7FD"/>
    <a:srgbClr val="8E9FBC"/>
    <a:srgbClr val="D7D2CB"/>
    <a:srgbClr val="EF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1" autoAdjust="0"/>
    <p:restoredTop sz="96341" autoAdjust="0"/>
  </p:normalViewPr>
  <p:slideViewPr>
    <p:cSldViewPr snapToGrid="0">
      <p:cViewPr varScale="1">
        <p:scale>
          <a:sx n="73" d="100"/>
          <a:sy n="73" d="100"/>
        </p:scale>
        <p:origin x="232" y="664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25"/>
              </a:spcBef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2018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slds/pdf/guide_growth-model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bm.biz/RSS-Significance-TestEfficienc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bm.biz/PorterCurriculumAlignment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E2A5-19AD-B74E-8869-EE08B707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9313-A0FE-0F49-81E9-F337D5D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Watson-Mastery approach to competency-based personalized learning appears to retain appeal in the marketplace.</a:t>
            </a:r>
          </a:p>
          <a:p>
            <a:pPr lvl="1"/>
            <a:r>
              <a:rPr lang="en-US" sz="2400" dirty="0"/>
              <a:t>Delivering the “single-plane-of-glass, 360° view” proved impractical.</a:t>
            </a:r>
          </a:p>
          <a:p>
            <a:pPr lvl="1"/>
            <a:r>
              <a:rPr lang="en-US" sz="2400" dirty="0"/>
              <a:t>NLP-based content alignment not yet compelling.</a:t>
            </a:r>
          </a:p>
          <a:p>
            <a:r>
              <a:rPr lang="en-US" sz="2400" dirty="0"/>
              <a:t>Delivering the Watson-Mastery value proposition requires </a:t>
            </a:r>
            <a:r>
              <a:rPr lang="en-US" sz="2400" i="1" dirty="0">
                <a:solidFill>
                  <a:srgbClr val="0051BA"/>
                </a:solidFill>
                <a:effectLst>
                  <a:outerShdw blurRad="50800" dist="50800" dir="5400000" algn="ctr" rotWithShape="0">
                    <a:srgbClr val="971B2F"/>
                  </a:outerShdw>
                </a:effectLst>
                <a:latin typeface="Avenir Medium Oblique" panose="02000503020000020003" pitchFamily="2" charset="0"/>
              </a:rPr>
              <a:t>a digitized, aligned curriculum</a:t>
            </a:r>
            <a:r>
              <a:rPr lang="en-US" sz="2400" dirty="0"/>
              <a:t>: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Proficiency specifications (learning standards and progressions);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Academic courses, instructional units specified in terms of the learning standards;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Students enrolled in aligned academic courses;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Periodic standards-aligned evidence of learning measured for enrolled students against in-scope learning standards; and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400" dirty="0"/>
              <a:t>Policies, preferences for associating student/learning-standard measurements with proficiency levels.</a:t>
            </a:r>
          </a:p>
          <a:p>
            <a:r>
              <a:rPr lang="en-US" sz="2400" dirty="0"/>
              <a:t>We often discover curriculum misalignments only late during the delivery experience.</a:t>
            </a:r>
          </a:p>
          <a:p>
            <a:r>
              <a:rPr lang="en-US" sz="2400" dirty="0"/>
              <a:t>Characterizing the extent of curriculum-alignment at the beginning of the adoption process might pre-qualify clients.</a:t>
            </a:r>
          </a:p>
          <a:p>
            <a:pPr lvl="1"/>
            <a:r>
              <a:rPr lang="en-US" sz="2400" dirty="0"/>
              <a:t>Perhaps school-district leaders finding Watson-Mastery appealing find a curriculum-alignment assessment useful in its own right.</a:t>
            </a:r>
          </a:p>
          <a:p>
            <a:r>
              <a:rPr lang="en-US" sz="2400" dirty="0"/>
              <a:t>Decomposing Mastery implementation, resequencing the activities establishes expectations early, reduces later-stage risk.</a:t>
            </a:r>
          </a:p>
        </p:txBody>
      </p:sp>
    </p:spTree>
    <p:extLst>
      <p:ext uri="{BB962C8B-B14F-4D97-AF65-F5344CB8AC3E}">
        <p14:creationId xmlns:p14="http://schemas.microsoft.com/office/powerpoint/2010/main" val="110711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FFDE-F876-B841-A1FC-C8579697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③ operationalizes Watson-Education mastery in the client’s education-technology ecosystem.</a:t>
            </a:r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B04608A-1FBD-2543-B6EC-C83CBF9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6" y="2089663"/>
            <a:ext cx="13454988" cy="8331200"/>
          </a:xfrm>
        </p:spPr>
      </p:pic>
    </p:spTree>
    <p:extLst>
      <p:ext uri="{BB962C8B-B14F-4D97-AF65-F5344CB8AC3E}">
        <p14:creationId xmlns:p14="http://schemas.microsoft.com/office/powerpoint/2010/main" val="138376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⓷ configures Watson-Education Mastery to operate with the client’s aligned, digitized curriculum.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672557"/>
              </p:ext>
            </p:extLst>
          </p:nvPr>
        </p:nvGraphicFramePr>
        <p:xfrm>
          <a:off x="388938" y="2184400"/>
          <a:ext cx="14766928" cy="7335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632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603148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603148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Assessments-data integration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Assist the client to realize fully operational Mastery based on digitized, aligned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85250">
                <a:tc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Build upon, extend work products  work products generated during alignment-indicators,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4689"/>
                  </a:ext>
                </a:extLst>
              </a:tr>
              <a:tr h="385250">
                <a:tc rowSpan="2"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Scope of work graphically outlined in https://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ibm.box.com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/s/o5xoryfhdopo648r3wo8s9qdznlcwj4m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868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Joint project plan for Mastery initialization.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Data-interface specification for 𝕞𝕚𝕟𝕚𝕞𝕦𝕞 data set — student course-section enrollment, teacher assignment, etc. — required for mastery operation.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Physical and logical configuration of Watson Education cloud meeting FERPA requirements for client.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Configuration and access to Watson Education curriculum manager to digitize curriculum in Watson-conformable format.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Access to data-validation dashboarding for enrollment, assessments data.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Curriculum-alignment and -coverage indicators providing insight into breadth, depth of Mastery penetration into system.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"Go-live" event based on user-acceptance test.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025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Client sufficiently possesses digitized, aligned curriculum with assessments framework to derive benefit (verified by alignment indicators).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Client/partner possess data-preparation skills.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⓷ Solutions exist for automated data ingestion from essential third-party sources.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⓸ Client employs Watson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Curric-Mgt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Tool to digitize curriculum (courses, instructional units, learning standards) in Watson-conforming format. (30 minutes/course × 12 courses/subject × 4 subjects ≈ 24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)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⓹ Curriculum (proficiency specifications) in terms of generally available state learning standards (Common Core, TEKS, etc.).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197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𝕋𝕆 𝔻𝕆:  Deconvolve this workstream with data workstream.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3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90 days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7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180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78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96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52397-398B-2F46-9C3E-C1489D42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19" y="2089662"/>
            <a:ext cx="11483365" cy="694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④ growth-model analysis gives educators, parents, other stakeholders a much-clearer view of individual-student progress than models based on state-accountability exams.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8" y="8906588"/>
            <a:ext cx="961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“Growth models: Issues and advice from states,” U.S. Department of Education,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https://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nces.ed.gov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/programs/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slds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/pdf/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guide_growth-model.pdf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11871984" y="4128524"/>
            <a:ext cx="30730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State-accountability exams severely under-sample “proficiency space”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 (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  <a:hlinkClick r:id="rId4"/>
              </a:rPr>
              <a:t>http://ibm.biz/RSS-Significance-TestEfficiency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)</a:t>
            </a: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Robustly implemented, Watson-Education Mastery collects provides relatively complete coverage. </a:t>
            </a:r>
          </a:p>
        </p:txBody>
      </p:sp>
    </p:spTree>
    <p:extLst>
      <p:ext uri="{BB962C8B-B14F-4D97-AF65-F5344CB8AC3E}">
        <p14:creationId xmlns:p14="http://schemas.microsoft.com/office/powerpoint/2010/main" val="282263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7FF504-85C0-0B4C-9BDD-3726C268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25" y="2089663"/>
            <a:ext cx="6518454" cy="751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⑤ “advanced” curriculum-alignment indicators provide a sophisticated view of how what is being taught, measured addresses what is specified.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9" y="9603301"/>
            <a:ext cx="738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A. Porter, “Defining, developing, and using curriculum indicators,” Center for Policy Research in Education (CPRE),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PorterCurriculumAlignment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7506679" y="4103639"/>
            <a:ext cx="65184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② curriculum-alignment administrators provide only a “binary” view of whether ”dots” — whether what is taught, measured addresses curriculum policy — are connected.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“Advanced” curriculum-alignment indicators provide supervisory, curriculum administrators with deeper insights into the extent to which their system uniformly provides opportunity to learn for all students. </a:t>
            </a:r>
          </a:p>
        </p:txBody>
      </p:sp>
    </p:spTree>
    <p:extLst>
      <p:ext uri="{BB962C8B-B14F-4D97-AF65-F5344CB8AC3E}">
        <p14:creationId xmlns:p14="http://schemas.microsoft.com/office/powerpoint/2010/main" val="36093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51BA"/>
                </a:solidFill>
              </a:rPr>
              <a:t>The education theory on which Watson-Education Mastery is based depends on  an aligned, digitized curriculum.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96278-CB83-C248-8FBF-F349389C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1" y="2449310"/>
            <a:ext cx="10491599" cy="787869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83C85A2-000F-DE49-99FC-26A8C3E92B85}"/>
              </a:ext>
            </a:extLst>
          </p:cNvPr>
          <p:cNvSpPr/>
          <p:nvPr/>
        </p:nvSpPr>
        <p:spPr>
          <a:xfrm>
            <a:off x="2201136" y="2449310"/>
            <a:ext cx="325465" cy="3362554"/>
          </a:xfrm>
          <a:prstGeom prst="leftBrace">
            <a:avLst/>
          </a:prstGeom>
          <a:ln w="28575">
            <a:solidFill>
              <a:srgbClr val="EEB6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199DEAF-040A-5D43-B1FF-DF4F4E309082}"/>
              </a:ext>
            </a:extLst>
          </p:cNvPr>
          <p:cNvSpPr/>
          <p:nvPr/>
        </p:nvSpPr>
        <p:spPr>
          <a:xfrm>
            <a:off x="2201135" y="5905432"/>
            <a:ext cx="325466" cy="4391579"/>
          </a:xfrm>
          <a:prstGeom prst="leftBrace">
            <a:avLst/>
          </a:prstGeom>
          <a:ln w="28575">
            <a:solidFill>
              <a:srgbClr val="B8E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943493D-7145-E847-A53B-38564A2E78D4}"/>
              </a:ext>
            </a:extLst>
          </p:cNvPr>
          <p:cNvSpPr/>
          <p:nvPr/>
        </p:nvSpPr>
        <p:spPr>
          <a:xfrm rot="5400000">
            <a:off x="8219745" y="997538"/>
            <a:ext cx="327760" cy="4155462"/>
          </a:xfrm>
          <a:prstGeom prst="leftBrace">
            <a:avLst/>
          </a:prstGeom>
          <a:ln w="28575">
            <a:solidFill>
              <a:srgbClr val="CBE4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D44BFE5-5798-464F-854E-CBCBA73BD102}"/>
              </a:ext>
            </a:extLst>
          </p:cNvPr>
          <p:cNvSpPr/>
          <p:nvPr/>
        </p:nvSpPr>
        <p:spPr>
          <a:xfrm rot="5400000">
            <a:off x="11660180" y="1881129"/>
            <a:ext cx="343259" cy="2372780"/>
          </a:xfrm>
          <a:prstGeom prst="leftBrace">
            <a:avLst/>
          </a:prstGeom>
          <a:ln w="28575">
            <a:solidFill>
              <a:srgbClr val="FCE9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5F70E-6BD9-FF47-8320-08A3DE1B919C}"/>
              </a:ext>
            </a:extLst>
          </p:cNvPr>
          <p:cNvSpPr txBox="1"/>
          <p:nvPr/>
        </p:nvSpPr>
        <p:spPr>
          <a:xfrm>
            <a:off x="388620" y="3253425"/>
            <a:ext cx="181251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Learning-standards baseline.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Learning-standards progressions.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Course blueprints/curriculum maps.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Learning-standards version migration.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08841-0E54-0C4E-8629-16D8407E1B49}"/>
              </a:ext>
            </a:extLst>
          </p:cNvPr>
          <p:cNvSpPr txBox="1"/>
          <p:nvPr/>
        </p:nvSpPr>
        <p:spPr>
          <a:xfrm>
            <a:off x="388620" y="6854727"/>
            <a:ext cx="1812515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Teacher units.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Course enrollment.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Course-section teaching assignments.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solidFill>
                  <a:srgbClr val="DDE5ED"/>
                </a:solidFill>
                <a:latin typeface="Avenir Roman" panose="02000503020000020003" pitchFamily="2" charset="0"/>
              </a:rPr>
              <a:t>Instructional content aligned to intended curriculum.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solidFill>
                  <a:srgbClr val="DDE5ED"/>
                </a:solidFill>
                <a:latin typeface="Avenir Roman" panose="02000503020000020003" pitchFamily="2" charset="0"/>
              </a:rPr>
              <a:t>Instructional guides, lesson plans, formative-assessment examples.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19530-17A8-0743-B65D-106A370A6EDF}"/>
              </a:ext>
            </a:extLst>
          </p:cNvPr>
          <p:cNvSpPr txBox="1"/>
          <p:nvPr/>
        </p:nvSpPr>
        <p:spPr>
          <a:xfrm>
            <a:off x="6305894" y="2261944"/>
            <a:ext cx="4155462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Standards-aligned evidence of learning.</a:t>
            </a:r>
          </a:p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Policies, preferences for imputing learners’ state of knowledge based on proficiency measurements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631DD-B9E4-1E43-97F8-472A425B45D8}"/>
              </a:ext>
            </a:extLst>
          </p:cNvPr>
          <p:cNvSpPr txBox="1"/>
          <p:nvPr/>
        </p:nvSpPr>
        <p:spPr>
          <a:xfrm>
            <a:off x="10645419" y="2446610"/>
            <a:ext cx="237278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71450" indent="-171450">
              <a:buClr>
                <a:srgbClr val="516CAA"/>
              </a:buClr>
              <a:buSzPct val="75000"/>
              <a:buFont typeface="Apple Symbols" panose="02000000000000000000" pitchFamily="2" charset="-79"/>
              <a:buChar char="⧐"/>
            </a:pPr>
            <a:r>
              <a:rPr lang="en-US" sz="1200" dirty="0">
                <a:latin typeface="Avenir Roman" panose="02000503020000020003" pitchFamily="2" charset="0"/>
              </a:rPr>
              <a:t>What the Mastery algorithm produces.</a:t>
            </a:r>
          </a:p>
        </p:txBody>
      </p:sp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A07FC-CC77-8C44-8B5F-5DFA3EA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Mastery-Adoption flow establishes prospective clients’ state of curriculum maturity </a:t>
            </a:r>
            <a:r>
              <a:rPr lang="en-US" i="1" dirty="0" err="1"/>
              <a:t>en</a:t>
            </a:r>
            <a:r>
              <a:rPr lang="en-US" i="1" dirty="0"/>
              <a:t> route</a:t>
            </a:r>
            <a:r>
              <a:rPr lang="en-US" dirty="0"/>
              <a:t> to its operationalization.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3CFB28-A6E3-AD47-90ED-EB957D2C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034304"/>
              </p:ext>
            </p:extLst>
          </p:nvPr>
        </p:nvGraphicFramePr>
        <p:xfrm>
          <a:off x="388938" y="2184400"/>
          <a:ext cx="14268758" cy="72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30">
                  <a:extLst>
                    <a:ext uri="{9D8B030D-6E8A-4147-A177-3AD203B41FA5}">
                      <a16:colId xmlns:a16="http://schemas.microsoft.com/office/drawing/2014/main" val="3627546778"/>
                    </a:ext>
                  </a:extLst>
                </a:gridCol>
                <a:gridCol w="3281165">
                  <a:extLst>
                    <a:ext uri="{9D8B030D-6E8A-4147-A177-3AD203B41FA5}">
                      <a16:colId xmlns:a16="http://schemas.microsoft.com/office/drawing/2014/main" val="3958207507"/>
                    </a:ext>
                  </a:extLst>
                </a:gridCol>
                <a:gridCol w="10591563">
                  <a:extLst>
                    <a:ext uri="{9D8B030D-6E8A-4147-A177-3AD203B41FA5}">
                      <a16:colId xmlns:a16="http://schemas.microsoft.com/office/drawing/2014/main" val="40289029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venir Medium" panose="02000503020000020003" pitchFamily="2" charset="0"/>
                        </a:rPr>
                        <a:t>Mastery-Adoption Stage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venir Medium" panose="02000503020000020003" pitchFamily="2" charset="0"/>
                        </a:rPr>
                        <a:t>Objectives and Outcomes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18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⓪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Qualitative assessment of the degrees of alignment and digitization of prospective clients’ curriculum and assessments.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Adoption-readiness recommendation based on template-driven maturity model.</a:t>
                      </a:r>
                    </a:p>
                    <a:p>
                      <a:pPr marL="460375" lvl="1" indent="-285750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”Physical audit” of factors in validation worksheet, including visual inspection of bases for each assertion. 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Recommended roadmap to digitize, improve alignment of curriculum and assessments.</a:t>
                      </a:r>
                    </a:p>
                    <a:p>
                      <a:pPr marL="460375" lvl="1" indent="-285750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Go/no-go recommendation.</a:t>
                      </a:r>
                    </a:p>
                    <a:p>
                      <a:pPr marL="460375" lvl="1" indent="-285750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Recommended actions to get from “No” to “Go”.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5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Curriculum-alignment indicators analysis for digital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Quantitative “logical” indicators of extent of alignment of digitized curriculum and assessments based on actual client data.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1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Reusable logic to transform </a:t>
                      </a:r>
                      <a:r>
                        <a:rPr lang="en-US" sz="18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standards-aligned evidence of learning into Watson-Compatible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Development, operationalization of data-transformation logic, interface to submit standards-aligned evidence of learning from </a:t>
                      </a:r>
                      <a:r>
                        <a:rPr lang="en-US" sz="16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source (e.g., third-party system IBM hasn’t seen before).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6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Operational initialization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Full operationalization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9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8E9FBC"/>
                          </a:solidFill>
                          <a:latin typeface="Avenir Medium" panose="02000503020000020003" pitchFamily="2" charset="0"/>
                        </a:rPr>
                        <a:t>④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Watson-Mastery Growth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Overlay growth model — time-rate of individual-student proficiency advancement — onto Watson-Education Mastery foundation.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96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8E9FBC"/>
                          </a:solidFill>
                          <a:latin typeface="Avenir Medium" panose="02000503020000020003" pitchFamily="2" charset="0"/>
                        </a:rPr>
                        <a:t>⑤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Watson-Mastery Advanced Curriculum-Alignment Indicators.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6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Provide advanced education-research-based indicators (e.g., Porter, </a:t>
                      </a:r>
                      <a:r>
                        <a:rPr lang="en-US" sz="16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http://ibm.biz/PorterCurriculumAlignment</a:t>
                      </a:r>
                      <a:r>
                        <a:rPr lang="en-US" sz="1600" b="0" i="0" dirty="0">
                          <a:solidFill>
                            <a:srgbClr val="8E9FBC"/>
                          </a:solidFill>
                          <a:latin typeface="Avenir Light" panose="020B0402020203020204" pitchFamily="34" charset="77"/>
                        </a:rPr>
                        <a:t>) of school districts’ extent curriculum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0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Avenir Medium" panose="02000503020000020003" pitchFamily="2" charset="0"/>
                        </a:rPr>
                        <a:t>⋮</a:t>
                      </a:r>
                      <a:endParaRPr lang="en-US" sz="18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051BA"/>
                        </a:buClr>
                        <a:buFont typeface="Apple Symbols" panose="02000000000000000000" pitchFamily="2" charset="-79"/>
                        <a:buNone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⋮</a:t>
                      </a: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424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53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FD05-45B7-CF4F-BA52-527CC548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 client-qualification analysis employs a template-driven maturity-model framework to characterize client readiness.</a:t>
            </a:r>
          </a:p>
        </p:txBody>
      </p:sp>
      <p:pic>
        <p:nvPicPr>
          <p:cNvPr id="5" name="Content Placeholder 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9CF117-3FF4-7949-B1E3-4E84577CF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4767064" cy="6379780"/>
          </a:xfrm>
        </p:spPr>
      </p:pic>
    </p:spTree>
    <p:extLst>
      <p:ext uri="{BB962C8B-B14F-4D97-AF65-F5344CB8AC3E}">
        <p14:creationId xmlns:p14="http://schemas.microsoft.com/office/powerpoint/2010/main" val="164224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⓪:  Client-qualification review ascertains state of client maturity,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461809"/>
              </p:ext>
            </p:extLst>
          </p:nvPr>
        </p:nvGraphicFramePr>
        <p:xfrm>
          <a:off x="388938" y="2184400"/>
          <a:ext cx="14766928" cy="653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368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646280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646280">
                  <a:extLst>
                    <a:ext uri="{9D8B030D-6E8A-4147-A177-3AD203B41FA5}">
                      <a16:colId xmlns:a16="http://schemas.microsoft.com/office/drawing/2014/main" val="3241299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Offering Name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Mastery Readiness — 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4291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Introduced Watson-Education framework for curriculum digitization and alignment, prerequisite for scalable competency-based differentiated instruction, personalized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15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Learning standards and progressions;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Intended curriculum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 (course blueprints, curriculum maps, </a:t>
                      </a:r>
                      <a:r>
                        <a:rPr lang="en-US" sz="1400" b="0" i="0" dirty="0" err="1">
                          <a:latin typeface="Avenir Light" panose="020B0402020203020204" pitchFamily="34" charset="77"/>
                          <a:sym typeface="Wingdings" pitchFamily="2" charset="2"/>
                        </a:rPr>
                        <a:t>etc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);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Enrolled students and teacher assignments;</a:t>
                      </a:r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Standards-aligned evidence of learning; and</a:t>
                      </a:r>
                    </a:p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Consistent criteria for associating evidentiary observations with proficiency/mastery states.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42527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Perform qualitative, template-driven alignment analysis based on readily-available curriculum, assessment artifact.</a:t>
                      </a:r>
                    </a:p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Provide readiness assessment using staged maturity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5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Begin with template capturing curriculum scope (subject × grade level × campus).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Review exemplary curriculum artifacts based on alignment, digitization criteria.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Curriculum maps, course blueprints, scope &amp; sequence, etc.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Instructional guides, rubrics, formative-assessment examples and guidelines.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Interim/summative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2887" lvl="0" indent="-228600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Apply rubrics/heuristics to associate distinct grades, subjects with maturity-model stages.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Synopsize results.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Sketch out roadmap to advance state of curriculum digitization,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Final review in PowerPoint format, including: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⧐ Qualitative assessment of the degrees of alignment and digitization of prospective clients’ curriculum and assessments;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⧐ Adoption-readiness recommendation based on template-driven maturity model; and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⧐ Recommended roadmap to digitize, improve alignment of curriculum and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40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67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>
                          <a:latin typeface="Avenir Medium" panose="02000503020000020003" pitchFamily="2" charset="0"/>
                        </a:rPr>
                        <a:t>Est Client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24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4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4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38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B74429-2157-9B42-90BB-066F96BE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① analysis provides quantitative, evidence-based confidence on both sides of transaction to make the investment.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1B343-AF2A-7F4C-8BDC-C9059CEF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Alignment analysis answers questions like, “Is the system measuring what is specified by curriculum policy?”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8417E7-6575-1644-9E68-EDD3BF9B0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Coverage analysis answers questions like, “Is the system covering everything our policy specifies should be covered?”</a:t>
            </a:r>
          </a:p>
        </p:txBody>
      </p:sp>
      <p:pic>
        <p:nvPicPr>
          <p:cNvPr id="15" name="Content Placeholder 14" descr="A picture containing writing implement, stationary&#13;&#10;&#13;&#10;Description automatically generated">
            <a:extLst>
              <a:ext uri="{FF2B5EF4-FFF2-40B4-BE49-F238E27FC236}">
                <a16:creationId xmlns:a16="http://schemas.microsoft.com/office/drawing/2014/main" id="{9CBF000A-DDB2-CF4F-B2A7-36DF906FC3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52" y="2929265"/>
            <a:ext cx="6463973" cy="6463973"/>
          </a:xfrm>
        </p:spPr>
      </p:pic>
      <p:pic>
        <p:nvPicPr>
          <p:cNvPr id="18" name="Content Placeholder 1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0C794F0C-EF55-664A-BA28-11D257A1F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21923"/>
            <a:ext cx="6868320" cy="6478970"/>
          </a:xfrm>
        </p:spPr>
      </p:pic>
    </p:spTree>
    <p:extLst>
      <p:ext uri="{BB962C8B-B14F-4D97-AF65-F5344CB8AC3E}">
        <p14:creationId xmlns:p14="http://schemas.microsoft.com/office/powerpoint/2010/main" val="35986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① curriculum-alignment analysis empirically demonstrates clients’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231254"/>
              </p:ext>
            </p:extLst>
          </p:nvPr>
        </p:nvGraphicFramePr>
        <p:xfrm>
          <a:off x="388938" y="2184400"/>
          <a:ext cx="14766929" cy="732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137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3292948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3292948">
                  <a:extLst>
                    <a:ext uri="{9D8B030D-6E8A-4147-A177-3AD203B41FA5}">
                      <a16:colId xmlns:a16="http://schemas.microsoft.com/office/drawing/2014/main" val="2290368520"/>
                    </a:ext>
                  </a:extLst>
                </a:gridCol>
                <a:gridCol w="2868655">
                  <a:extLst>
                    <a:ext uri="{9D8B030D-6E8A-4147-A177-3AD203B41FA5}">
                      <a16:colId xmlns:a16="http://schemas.microsoft.com/office/drawing/2014/main" val="1266413587"/>
                    </a:ext>
                  </a:extLst>
                </a:gridCol>
                <a:gridCol w="3717241">
                  <a:extLst>
                    <a:ext uri="{9D8B030D-6E8A-4147-A177-3AD203B41FA5}">
                      <a16:colId xmlns:a16="http://schemas.microsoft.com/office/drawing/2014/main" val="831310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Alignment indicators analysis for digitized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Engender sufficient confidence on both sides to take commit to the investment of Watson-Education Mastery implementation.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Develop detailed mastery-implementation plan (proposal-quality Basis of Estimate).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Collect actual digitized-curriculum data from client.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digitizes “intended” curriculum (course blueprints, curriculum maps using Watson-Education Curriculum Tool.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student-course enrollment data for intended scope (campus × subject × grades) of analysis.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standardized-aligned evidence of learning in structured, digitized format.</a:t>
                      </a:r>
                    </a:p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IBM performs curriculum-alignment analysis.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283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Blueprints ↔︎ learning-standard progressions.</a:t>
                      </a:r>
                    </a:p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course blueprints.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learning-standards progressions.</a:t>
                      </a:r>
                    </a:p>
                    <a:p>
                      <a:pPr marL="274320" lvl="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Likely evidentiary, estimation coverage.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7371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42887" lvl="0" indent="-228600"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Outbrief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graphically depicts curriculum-alignment indicators.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ⓐ Client provides standards-aligned evidence of learning in source-system "native" format for 𝕠𝕟𝕖 assessments system. IBM expends 24 hours for ad-hoc "data-wrangling" to render in Watson-compliant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0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Final report including PowerPoint, Excel artifacts including: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Quantitative “logical” indicators of extent of alignment of digitized curriculum and assessments based on actual client data; and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37160">
                <a:tc rowSpan="2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Builds on Offering 1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622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Client uses Watson-Education Curriculum-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Mgt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Tool to digitize selected curriculum scope (courses, instructional units, learning standards).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 provides 𝕤𝕚𝕞𝕡𝕝𝕚𝕗𝕚𝕖𝕕 SIS extract containing courses, teachers, students enrollment in IBM-specified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⓷ Client provides standards-aligned evidence of learning to IBM in Watson-Education format.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⓸ Data and privacy agreement in effect for sharing data.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081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4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60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60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56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F29F1B-6075-0C4C-947C-8C0F4076559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90" y="2184400"/>
            <a:ext cx="10058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② implements interface between unprecedented (to Watson Education) third-party standards-aligned assessment system and Watson-Education.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DED28-CFCF-C944-9977-CDB333563F0C}"/>
              </a:ext>
            </a:extLst>
          </p:cNvPr>
          <p:cNvSpPr txBox="1"/>
          <p:nvPr/>
        </p:nvSpPr>
        <p:spPr>
          <a:xfrm rot="2082816">
            <a:off x="2253650" y="3942651"/>
            <a:ext cx="110375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D7D2CB">
                    <a:alpha val="33000"/>
                  </a:srgbClr>
                </a:solidFill>
                <a:latin typeface="Avenir Black" panose="02000503020000020003" pitchFamily="2" charset="0"/>
              </a:rPr>
              <a:t>To Be Revised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44E1E8-6C20-2642-8B10-AFE028B94A99}"/>
              </a:ext>
            </a:extLst>
          </p:cNvPr>
          <p:cNvSpPr/>
          <p:nvPr/>
        </p:nvSpPr>
        <p:spPr>
          <a:xfrm>
            <a:off x="6106074" y="2853208"/>
            <a:ext cx="1681316" cy="1725250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C37851-992D-DE44-BE2A-FDDB2382D444}"/>
              </a:ext>
            </a:extLst>
          </p:cNvPr>
          <p:cNvSpPr/>
          <p:nvPr/>
        </p:nvSpPr>
        <p:spPr>
          <a:xfrm>
            <a:off x="8193667" y="6642340"/>
            <a:ext cx="1681316" cy="1052422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46593-3FCC-8644-8FFA-656C4EBBDFBE}"/>
              </a:ext>
            </a:extLst>
          </p:cNvPr>
          <p:cNvSpPr txBox="1"/>
          <p:nvPr/>
        </p:nvSpPr>
        <p:spPr>
          <a:xfrm>
            <a:off x="12625677" y="2532106"/>
            <a:ext cx="238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71B2F"/>
                </a:solidFill>
                <a:latin typeface="Avenir Roman" panose="02000503020000020003" pitchFamily="2" charset="0"/>
              </a:rPr>
              <a:t>Scope concentrated on separable set of functional software configuration items.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96C870-8AB9-5041-ACB4-71EB1AD70BBC}"/>
              </a:ext>
            </a:extLst>
          </p:cNvPr>
          <p:cNvCxnSpPr>
            <a:stCxn id="10" idx="7"/>
            <a:endCxn id="12" idx="1"/>
          </p:cNvCxnSpPr>
          <p:nvPr/>
        </p:nvCxnSpPr>
        <p:spPr>
          <a:xfrm rot="16200000" flipH="1">
            <a:off x="10070219" y="576813"/>
            <a:ext cx="26406" cy="5084510"/>
          </a:xfrm>
          <a:prstGeom prst="curvedConnector4">
            <a:avLst>
              <a:gd name="adj1" fmla="val -865712"/>
              <a:gd name="adj2" fmla="val 52421"/>
            </a:avLst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92C1955-F1E5-3F46-90C1-FB95DAD77BE4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rot="5400000" flipH="1" flipV="1">
            <a:off x="9074967" y="3091630"/>
            <a:ext cx="3510069" cy="3591352"/>
          </a:xfrm>
          <a:prstGeom prst="curvedConnector2">
            <a:avLst/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6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 extends Watson-Education’s assessments-data integration to not-previously-encountered third-party vendors.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070"/>
              </p:ext>
            </p:extLst>
          </p:nvPr>
        </p:nvGraphicFramePr>
        <p:xfrm>
          <a:off x="388938" y="2184400"/>
          <a:ext cx="14766928" cy="7448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654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6534137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6534137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Assessments-data integration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Ingest </a:t>
                      </a:r>
                      <a:r>
                        <a:rPr lang="en-US" sz="1800" b="1" i="1" dirty="0">
                          <a:latin typeface="Avenir Black Oblique" panose="02000503020000020003" pitchFamily="2" charset="0"/>
                        </a:rPr>
                        <a:t>one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assessment data source. 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Work into existing assessments-data-integration framework.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provides cross-walk for learning-standard codes to map to Watson format (learning-standard cross-walk tool?).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provides cross-mapping for student id between enrollment (SIS) and assessments system (if necessary).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In consultation with 3ʳᵈ-party provider or client, IBM produces logic to reshape system output, map to Watson-Mastery table specifications.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>
                          <a:latin typeface="Avenir Light" panose="020B0402020203020204" pitchFamily="34" charset="77"/>
                        </a:rPr>
                        <a:t>⓸ IBM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integrates conversion logic into Watson-Education data-ingestion framework.  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performs learning-standard-code cross-mapping (16 hours additional effort).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Functional demonstration of production-ready data-conversion logic for assessments-data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16306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mediates relationship with 3ʳᵈ-party provider to provide IBM with access.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Third-party provider willing to play.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Third-party provider agrees to short list of SLAs (frequency, conformity, etc.).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Measurements are recorded in Watson-Mastery-Supported fashion (pre-weighted cumulative or independent measurements)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Third-party system provides measurements aligned to digitized curriculum (verified by alignment indicators).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120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7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60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78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764303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72128</TotalTime>
  <Words>1924</Words>
  <Application>Microsoft Macintosh PowerPoint</Application>
  <PresentationFormat>Custom</PresentationFormat>
  <Paragraphs>193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Apple Symbols</vt:lpstr>
      <vt:lpstr>Arial</vt:lpstr>
      <vt:lpstr>Avenir Black</vt:lpstr>
      <vt:lpstr>Avenir Black Oblique</vt:lpstr>
      <vt:lpstr>Avenir Book</vt:lpstr>
      <vt:lpstr>Avenir Heavy</vt:lpstr>
      <vt:lpstr>Avenir Light</vt:lpstr>
      <vt:lpstr>Avenir Medium</vt:lpstr>
      <vt:lpstr>Avenir Medium Oblique</vt:lpstr>
      <vt:lpstr>Avenir Roman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Motivation</vt:lpstr>
      <vt:lpstr>The education theory on which Watson-Education Mastery is based depends on  an aligned, digitized curriculum.</vt:lpstr>
      <vt:lpstr>The Mastery-Adoption flow establishes prospective clients’ state of curriculum maturity en route to its operationalization.</vt:lpstr>
      <vt:lpstr>Phase ⓪ client-qualification analysis employs a template-driven maturity-model framework to characterize client readiness.</vt:lpstr>
      <vt:lpstr>Phase ⓪:  Client-qualification review ascertains state of client maturity, readiness to adopt Watson-Education Mastery.</vt:lpstr>
      <vt:lpstr>Phase ① analysis provides quantitative, evidence-based confidence on both sides of transaction to make the investment.</vt:lpstr>
      <vt:lpstr>Phase ① curriculum-alignment analysis empirically demonstrates clients’ readiness to adopt Watson-Education Mastery.</vt:lpstr>
      <vt:lpstr>Phase ② implements interface between unprecedented (to Watson Education) third-party standards-aligned assessment system and Watson-Education.</vt:lpstr>
      <vt:lpstr>Phase ⓶ extends Watson-Education’s assessments-data integration to not-previously-encountered third-party vendors.</vt:lpstr>
      <vt:lpstr>Phase ③ operationalizes Watson-Education mastery in the client’s education-technology ecosystem.</vt:lpstr>
      <vt:lpstr>Phase ⓷ configures Watson-Education Mastery to operate with the client’s aligned, digitized curriculum.</vt:lpstr>
      <vt:lpstr>Phase ④ growth-model analysis gives educators, parents, other stakeholders a much-clearer view of individual-student progress than models based on state-accountability exams.</vt:lpstr>
      <vt:lpstr>Phase ⑤ “advanced” curriculum-alignment indicators provide a sophisticated view of how what is being taught, measured addresses what is specified.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3048</cp:revision>
  <cp:lastPrinted>2019-01-14T16:53:11Z</cp:lastPrinted>
  <dcterms:created xsi:type="dcterms:W3CDTF">2013-10-11T20:15:18Z</dcterms:created>
  <dcterms:modified xsi:type="dcterms:W3CDTF">2019-01-14T19:34:03Z</dcterms:modified>
</cp:coreProperties>
</file>